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6"/>
  </p:notesMasterIdLst>
  <p:sldIdLst>
    <p:sldId id="259" r:id="rId2"/>
    <p:sldId id="256" r:id="rId3"/>
    <p:sldId id="258" r:id="rId4"/>
    <p:sldId id="298" r:id="rId5"/>
    <p:sldId id="293" r:id="rId6"/>
    <p:sldId id="299" r:id="rId7"/>
    <p:sldId id="294" r:id="rId8"/>
    <p:sldId id="295" r:id="rId9"/>
    <p:sldId id="296" r:id="rId10"/>
    <p:sldId id="297" r:id="rId11"/>
    <p:sldId id="264" r:id="rId12"/>
    <p:sldId id="283" r:id="rId13"/>
    <p:sldId id="282" r:id="rId14"/>
    <p:sldId id="267" r:id="rId15"/>
    <p:sldId id="278" r:id="rId16"/>
    <p:sldId id="287" r:id="rId17"/>
    <p:sldId id="289" r:id="rId18"/>
    <p:sldId id="288" r:id="rId19"/>
    <p:sldId id="269" r:id="rId20"/>
    <p:sldId id="284" r:id="rId21"/>
    <p:sldId id="273" r:id="rId22"/>
    <p:sldId id="275" r:id="rId23"/>
    <p:sldId id="270" r:id="rId24"/>
    <p:sldId id="277" r:id="rId25"/>
    <p:sldId id="279" r:id="rId26"/>
    <p:sldId id="280" r:id="rId27"/>
    <p:sldId id="281" r:id="rId28"/>
    <p:sldId id="285" r:id="rId29"/>
    <p:sldId id="286" r:id="rId30"/>
    <p:sldId id="290" r:id="rId31"/>
    <p:sldId id="291" r:id="rId32"/>
    <p:sldId id="276" r:id="rId33"/>
    <p:sldId id="292"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5664" autoAdjust="0"/>
  </p:normalViewPr>
  <p:slideViewPr>
    <p:cSldViewPr snapToGrid="0">
      <p:cViewPr varScale="1">
        <p:scale>
          <a:sx n="91" d="100"/>
          <a:sy n="91" d="100"/>
        </p:scale>
        <p:origin x="6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7/29/2019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7/29/2019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7/29/2019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7/29/2019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7/29/2019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7/29/2019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7/29/2019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7/29/2019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7/29/2019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7/29/2019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7/29/2019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7/29/2019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xpixel.net/Information-Chart-Statistics-Graph-Data-Analysis-3411311"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different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12645-F312-482A-AC38-FD84190C03FE}"/>
              </a:ext>
            </a:extLst>
          </p:cNvPr>
          <p:cNvSpPr txBox="1"/>
          <p:nvPr/>
        </p:nvSpPr>
        <p:spPr>
          <a:xfrm>
            <a:off x="6094855" y="1261331"/>
            <a:ext cx="5537163" cy="2736511"/>
          </a:xfrm>
          <a:prstGeom prst="rect">
            <a:avLst/>
          </a:prstGeom>
        </p:spPr>
        <p:txBody>
          <a:bodyPr vert="horz" lIns="91440" tIns="45720" rIns="91440" bIns="45720" rtlCol="0" anchor="b">
            <a:normAutofit/>
          </a:bodyPr>
          <a:lstStyle/>
          <a:p>
            <a:pPr algn="r">
              <a:spcBef>
                <a:spcPct val="0"/>
              </a:spcBef>
              <a:spcAft>
                <a:spcPts val="600"/>
              </a:spcAft>
            </a:pPr>
            <a:r>
              <a:rPr lang="en-US" sz="5400" dirty="0">
                <a:solidFill>
                  <a:schemeClr val="accent1"/>
                </a:solidFill>
                <a:latin typeface="+mj-lt"/>
                <a:ea typeface="+mj-ea"/>
                <a:cs typeface="+mj-cs"/>
              </a:rPr>
              <a:t>Deep – Dive </a:t>
            </a:r>
          </a:p>
          <a:p>
            <a:pPr algn="r">
              <a:spcBef>
                <a:spcPct val="0"/>
              </a:spcBef>
              <a:spcAft>
                <a:spcPts val="600"/>
              </a:spcAft>
            </a:pPr>
            <a:r>
              <a:rPr lang="en-US" sz="5400" dirty="0">
                <a:solidFill>
                  <a:schemeClr val="accent1"/>
                </a:solidFill>
                <a:latin typeface="+mj-lt"/>
                <a:ea typeface="+mj-ea"/>
                <a:cs typeface="+mj-cs"/>
              </a:rPr>
              <a:t>Data Analysis </a:t>
            </a:r>
          </a:p>
        </p:txBody>
      </p:sp>
      <p:pic>
        <p:nvPicPr>
          <p:cNvPr id="4" name="Picture 3" descr="A drawing of a cartoon character&#10;&#10;Description automatically generated">
            <a:extLst>
              <a:ext uri="{FF2B5EF4-FFF2-40B4-BE49-F238E27FC236}">
                <a16:creationId xmlns:a16="http://schemas.microsoft.com/office/drawing/2014/main" id="{B979D472-C583-4E2A-931F-3968B63185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74" r="7353" b="-1"/>
          <a:stretch/>
        </p:blipFill>
        <p:spPr>
          <a:xfrm>
            <a:off x="888603" y="1261330"/>
            <a:ext cx="4973212" cy="4335340"/>
          </a:xfrm>
          <a:prstGeom prst="rect">
            <a:avLst/>
          </a:prstGeom>
        </p:spPr>
      </p:pic>
    </p:spTree>
    <p:extLst>
      <p:ext uri="{BB962C8B-B14F-4D97-AF65-F5344CB8AC3E}">
        <p14:creationId xmlns:p14="http://schemas.microsoft.com/office/powerpoint/2010/main" val="24571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5" name="Text Placeholder 4">
            <a:extLst>
              <a:ext uri="{FF2B5EF4-FFF2-40B4-BE49-F238E27FC236}">
                <a16:creationId xmlns:a16="http://schemas.microsoft.com/office/drawing/2014/main" id="{099CD96F-B9AE-49A7-8C33-DDE02A1C6B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flights budget friendly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airport and city  besides 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716937644"/>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40"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48856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Initial Analysis</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Observing Prices</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317" y="140256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103" y="1421220"/>
            <a:ext cx="6052627"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7070" y="160906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82773" y="160906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63807" y="156653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8939" y="482009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9829" y="288496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22601" y="5807588"/>
            <a:ext cx="4319451" cy="646331"/>
          </a:xfrm>
          <a:prstGeom prst="rect">
            <a:avLst/>
          </a:prstGeom>
          <a:noFill/>
        </p:spPr>
        <p:txBody>
          <a:bodyPr wrap="square" rtlCol="0">
            <a:spAutoFit/>
          </a:bodyPr>
          <a:lstStyle/>
          <a:p>
            <a:pPr algn="ctr"/>
            <a:r>
              <a:rPr lang="en-US" b="1" dirty="0"/>
              <a:t>ANOVA – Testing Results</a:t>
            </a:r>
          </a:p>
          <a:p>
            <a:pPr algn="ctr"/>
            <a:endParaRPr lang="en-US"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145103" y="6130753"/>
            <a:ext cx="6090786"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err="1">
                <a:ln>
                  <a:noFill/>
                </a:ln>
                <a:solidFill>
                  <a:srgbClr val="000000"/>
                </a:solidFill>
                <a:effectLst/>
                <a:latin typeface="Courier New" panose="02070309020205020404" pitchFamily="49" charset="0"/>
              </a:rPr>
              <a:t>F_onewayResult</a:t>
            </a:r>
            <a:r>
              <a:rPr kumimoji="0" lang="en-US" altLang="en-US" sz="1400" b="1" i="0" u="none" strike="noStrike" cap="none" normalizeH="0" baseline="0" dirty="0">
                <a:ln>
                  <a:noFill/>
                </a:ln>
                <a:solidFill>
                  <a:srgbClr val="000000"/>
                </a:solidFill>
                <a:effectLst/>
                <a:latin typeface="Courier New" panose="02070309020205020404" pitchFamily="49" charset="0"/>
              </a:rPr>
              <a:t>(statistic=3.708615771307178, </a:t>
            </a:r>
            <a:r>
              <a:rPr kumimoji="0" lang="en-US" altLang="en-US" sz="1400" b="1" i="0" u="none" strike="noStrike" cap="none" normalizeH="0" baseline="0" dirty="0" err="1">
                <a:ln>
                  <a:noFill/>
                </a:ln>
                <a:solidFill>
                  <a:srgbClr val="000000"/>
                </a:solidFill>
                <a:effectLst/>
                <a:latin typeface="Courier New" panose="02070309020205020404" pitchFamily="49" charset="0"/>
              </a:rPr>
              <a:t>pvalue</a:t>
            </a:r>
            <a:r>
              <a:rPr kumimoji="0" lang="en-US" altLang="en-US" sz="140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400" b="1" i="0" u="none" strike="noStrike" cap="none" normalizeH="0" baseline="0" dirty="0">
                <a:ln>
                  <a:noFill/>
                </a:ln>
                <a:solidFill>
                  <a:schemeClr val="tx1"/>
                </a:solidFill>
                <a:effectLst/>
              </a:rPr>
              <a:t> &lt; </a:t>
            </a:r>
            <a:r>
              <a:rPr kumimoji="0" lang="en-US" altLang="en-US" sz="1400" b="1" i="0" u="none" strike="noStrike" cap="none" normalizeH="0" baseline="0" dirty="0">
                <a:ln>
                  <a:noFill/>
                </a:ln>
                <a:solidFill>
                  <a:schemeClr val="tx1"/>
                </a:solidFill>
                <a:effectLst/>
                <a:highlight>
                  <a:srgbClr val="FFFF00"/>
                </a:highlight>
              </a:rPr>
              <a:t>0.05 Different in sample means is significant</a:t>
            </a:r>
            <a:endParaRPr kumimoji="0" lang="en-US" altLang="en-US" sz="1400" b="1" i="0" u="none" strike="noStrike" cap="none" normalizeH="0" baseline="0" dirty="0">
              <a:ln>
                <a:noFill/>
              </a:ln>
              <a:solidFill>
                <a:schemeClr val="tx1"/>
              </a:solidFill>
              <a:effectLst/>
              <a:highlight>
                <a:srgbClr val="FFFF00"/>
              </a:highligh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and city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pic>
        <p:nvPicPr>
          <p:cNvPr id="7" name="Picture 6">
            <a:extLst>
              <a:ext uri="{FF2B5EF4-FFF2-40B4-BE49-F238E27FC236}">
                <a16:creationId xmlns:a16="http://schemas.microsoft.com/office/drawing/2014/main" id="{B60BD305-EE2D-4727-9BD4-7A9E0E243E1C}"/>
              </a:ext>
            </a:extLst>
          </p:cNvPr>
          <p:cNvPicPr>
            <a:picLocks noChangeAspect="1"/>
          </p:cNvPicPr>
          <p:nvPr/>
        </p:nvPicPr>
        <p:blipFill>
          <a:blip r:embed="rId4"/>
          <a:stretch>
            <a:fillRect/>
          </a:stretch>
        </p:blipFill>
        <p:spPr>
          <a:xfrm>
            <a:off x="7005399" y="2044021"/>
            <a:ext cx="5115625" cy="2066426"/>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TotalTime>
  <Words>961</Words>
  <Application>Microsoft Office PowerPoint</Application>
  <PresentationFormat>Widescreen</PresentationFormat>
  <Paragraphs>136</Paragraphs>
  <Slides>34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Abadi</vt:lpstr>
      <vt:lpstr>Arial</vt:lpstr>
      <vt:lpstr>Calibri</vt:lpstr>
      <vt:lpstr>Calibri Light</vt:lpstr>
      <vt:lpstr>Courier New</vt:lpstr>
      <vt:lpstr>Office Theme</vt:lpstr>
      <vt:lpstr>Package</vt:lpstr>
      <vt:lpstr> </vt:lpstr>
      <vt:lpstr>Discovering Travel Options</vt:lpstr>
      <vt:lpstr>PowerPoint Presentation</vt:lpstr>
      <vt:lpstr>The Why?</vt:lpstr>
      <vt:lpstr>The Why?</vt:lpstr>
      <vt:lpstr>The How?</vt:lpstr>
      <vt:lpstr>The How?</vt:lpstr>
      <vt:lpstr>Initial Analysis – Observing Prices</vt:lpstr>
      <vt:lpstr>Is there a price difference flying out from another airport and city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74</cp:revision>
  <dcterms:created xsi:type="dcterms:W3CDTF">2019-07-27T17:14:42Z</dcterms:created>
  <dcterms:modified xsi:type="dcterms:W3CDTF">2019-07-29T20:20:59Z</dcterms:modified>
</cp:coreProperties>
</file>